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sldIdLst>
    <p:sldId id="256" r:id="rId2"/>
    <p:sldId id="278" r:id="rId3"/>
    <p:sldId id="258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7" r:id="rId16"/>
    <p:sldId id="259" r:id="rId17"/>
    <p:sldId id="272" r:id="rId18"/>
    <p:sldId id="273" r:id="rId19"/>
    <p:sldId id="260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81BFC-EFC6-4E7C-9E29-E12564F9C296}" type="datetimeFigureOut">
              <a:rPr lang="de-DE" smtClean="0"/>
              <a:t>23.11.2016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73817-BA32-4B3D-8D45-AA091E1AB3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134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50B3-BA1B-467E-B548-948D09A13754}" type="datetime1">
              <a:rPr lang="de-DE" smtClean="0"/>
              <a:t>23.11.2016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de-DE"/>
              <a:t>StR D. Rendenbach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3DBC-C48A-4C1E-8F3B-FCB8003012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14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C1A1-45FB-44FE-B6C7-FC94E6852D78}" type="datetime1">
              <a:rPr lang="de-DE" smtClean="0"/>
              <a:t>23.11.2016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 D. Rendenbach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3DBC-C48A-4C1E-8F3B-FCB8003012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23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8583-A4C9-486C-81C0-A0B8725D0163}" type="datetime1">
              <a:rPr lang="de-DE" smtClean="0"/>
              <a:t>23.11.2016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 D. Rendenbach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3DBC-C48A-4C1E-8F3B-FCB8003012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58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7384-0355-44A8-B069-61ABBBF7CA49}" type="datetime1">
              <a:rPr lang="de-DE" smtClean="0"/>
              <a:t>23.11.2016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 D. Rendenbach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3DBC-C48A-4C1E-8F3B-FCB8003012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126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95B4-11AA-4F32-A60D-E5F409407B19}" type="datetime1">
              <a:rPr lang="de-DE" smtClean="0"/>
              <a:t>23.11.2016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 D. Rendenbach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3DBC-C48A-4C1E-8F3B-FCB8003012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94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BC1F-1A16-46F9-8440-8BDBF2D8289F}" type="datetime1">
              <a:rPr lang="de-DE" smtClean="0"/>
              <a:t>23.11.2016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 D. Rendenbach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3DBC-C48A-4C1E-8F3B-FCB8003012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270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8B74-726E-4465-9231-7EF62F70FC79}" type="datetime1">
              <a:rPr lang="de-DE" smtClean="0"/>
              <a:t>23.11.2016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 D. Rendenbach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3DBC-C48A-4C1E-8F3B-FCB8003012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550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33AE-45A8-4A19-A569-521613DC0C0F}" type="datetime1">
              <a:rPr lang="de-DE" smtClean="0"/>
              <a:t>23.11.2016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 D. Rendenbach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3DBC-C48A-4C1E-8F3B-FCB8003012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6538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0522-50C4-4B72-8CE7-195F3B6FDED1}" type="datetime1">
              <a:rPr lang="de-DE" smtClean="0"/>
              <a:t>23.11.2016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 D. Rendenbach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3DBC-C48A-4C1E-8F3B-FCB8003012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65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1A17-F10A-41F8-8923-6FEA8973AA3D}" type="datetime1">
              <a:rPr lang="de-DE" smtClean="0"/>
              <a:t>23.11.2016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 D. Rendenbach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0AE3DBC-C48A-4C1E-8F3B-FCB8003012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91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FCD5-1E30-49DF-B553-EF1E8941B3D7}" type="datetime1">
              <a:rPr lang="de-DE" smtClean="0"/>
              <a:t>23.11.2016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 D. Rendenbach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3DBC-C48A-4C1E-8F3B-FCB8003012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85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DB2E-CA90-4901-A735-7CE925FCC14D}" type="datetime1">
              <a:rPr lang="de-DE" smtClean="0"/>
              <a:t>23.11.2016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 D. Rendenbach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3DBC-C48A-4C1E-8F3B-FCB8003012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52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0AD8-2F2C-44C6-B38A-57C5E52D20FB}" type="datetime1">
              <a:rPr lang="de-DE" smtClean="0"/>
              <a:t>23.11.2016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 D. Rendenbach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3DBC-C48A-4C1E-8F3B-FCB8003012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44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0EFC-CC7B-4978-A2BA-61016CAD9D93}" type="datetime1">
              <a:rPr lang="de-DE" smtClean="0"/>
              <a:t>23.11.2016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 D. Rendenbach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3DBC-C48A-4C1E-8F3B-FCB8003012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8966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9EF8-3F4C-4EA2-B573-DE7CF8AD373D}" type="datetime1">
              <a:rPr lang="de-DE" smtClean="0"/>
              <a:t>23.11.2016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 D. Rendenbach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3DBC-C48A-4C1E-8F3B-FCB8003012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88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307F-B9EB-431A-9D43-267517442626}" type="datetime1">
              <a:rPr lang="de-DE" smtClean="0"/>
              <a:t>23.11.2016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 D. Rendenbach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3DBC-C48A-4C1E-8F3B-FCB8003012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26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B911-2ED3-43F3-9522-5B64C283D3DC}" type="datetime1">
              <a:rPr lang="de-DE" smtClean="0"/>
              <a:t>23.11.2016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 D. Rendenbach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3DBC-C48A-4C1E-8F3B-FCB8003012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298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0D4916-39FC-4A7D-8B38-024D1D58621E}" type="datetime1">
              <a:rPr lang="de-DE" smtClean="0"/>
              <a:t>23.11.2016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de-DE"/>
              <a:t>StR D. Rendenbach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AE3DBC-C48A-4C1E-8F3B-FCB8003012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21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hepta.webuntis.com/WebUntis/login.d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49879" y="209714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 Rounded MT Bold" panose="020F0704030504030204" pitchFamily="34" charset="0"/>
              </a:rPr>
              <a:t>UntisMobile App</a:t>
            </a:r>
            <a:br>
              <a:rPr lang="de-DE" dirty="0">
                <a:latin typeface="Arial Rounded MT Bold" panose="020F0704030504030204" pitchFamily="34" charset="0"/>
              </a:rPr>
            </a:br>
            <a:r>
              <a:rPr lang="de-DE" dirty="0">
                <a:latin typeface="Arial Rounded MT Bold" panose="020F0704030504030204" pitchFamily="34" charset="0"/>
              </a:rPr>
              <a:t>+</a:t>
            </a:r>
            <a:br>
              <a:rPr lang="de-DE" dirty="0">
                <a:latin typeface="Arial Rounded MT Bold" panose="020F0704030504030204" pitchFamily="34" charset="0"/>
              </a:rPr>
            </a:br>
            <a:r>
              <a:rPr lang="de-DE" dirty="0">
                <a:latin typeface="Arial Rounded MT Bold" panose="020F0704030504030204" pitchFamily="34" charset="0"/>
              </a:rPr>
              <a:t>WebUntis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75098" y="6128425"/>
            <a:ext cx="239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StR D. Rendenbach</a:t>
            </a:r>
          </a:p>
          <a:p>
            <a:r>
              <a:rPr lang="de-DE" sz="1400" dirty="0"/>
              <a:t>Vertretungsplan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934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de-DE" dirty="0" err="1">
                <a:latin typeface="Arial Rounded MT Bold" panose="020F0704030504030204" pitchFamily="34" charset="0"/>
              </a:rPr>
              <a:t>Untis</a:t>
            </a:r>
            <a:r>
              <a:rPr lang="de-DE" dirty="0">
                <a:latin typeface="Arial Rounded MT Bold" panose="020F0704030504030204" pitchFamily="34" charset="0"/>
              </a:rPr>
              <a:t> Mobile App</a:t>
            </a: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484311" y="1990724"/>
            <a:ext cx="3941704" cy="3806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Arial Rounded MT Bold" panose="020F0704030504030204" pitchFamily="34" charset="0"/>
              </a:rPr>
              <a:t>durch das Auswählen </a:t>
            </a:r>
            <a:r>
              <a:rPr lang="de-DE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dieses Buttons </a:t>
            </a:r>
            <a:r>
              <a:rPr lang="de-DE" dirty="0">
                <a:latin typeface="Arial Rounded MT Bold" panose="020F0704030504030204" pitchFamily="34" charset="0"/>
              </a:rPr>
              <a:t>kann man die verschiedenen </a:t>
            </a:r>
            <a:r>
              <a:rPr lang="de-DE" dirty="0">
                <a:solidFill>
                  <a:srgbClr val="FF0000"/>
                </a:solidFill>
                <a:latin typeface="Arial Rounded MT Bold" panose="020F0704030504030204" pitchFamily="34" charset="0"/>
              </a:rPr>
              <a:t>Klassen</a:t>
            </a:r>
            <a:r>
              <a:rPr lang="de-DE" dirty="0">
                <a:latin typeface="Arial Rounded MT Bold" panose="020F0704030504030204" pitchFamily="34" charset="0"/>
              </a:rPr>
              <a:t> auswählen</a:t>
            </a:r>
          </a:p>
          <a:p>
            <a:endParaRPr lang="de-DE" dirty="0">
              <a:latin typeface="Arial Rounded MT Bold" panose="020F070403050403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15" y="1308863"/>
            <a:ext cx="3009935" cy="535099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820" y="1308863"/>
            <a:ext cx="3009936" cy="5350996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V="1">
            <a:off x="3276600" y="1752599"/>
            <a:ext cx="2149415" cy="15430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2828925" y="4362450"/>
            <a:ext cx="6496050" cy="10944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02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311" y="0"/>
            <a:ext cx="6049964" cy="1523999"/>
          </a:xfrm>
        </p:spPr>
        <p:txBody>
          <a:bodyPr/>
          <a:lstStyle/>
          <a:p>
            <a:r>
              <a:rPr lang="de-DE" dirty="0" err="1">
                <a:latin typeface="Arial Rounded MT Bold" panose="020F0704030504030204" pitchFamily="34" charset="0"/>
              </a:rPr>
              <a:t>Untis</a:t>
            </a:r>
            <a:r>
              <a:rPr lang="de-DE" dirty="0">
                <a:latin typeface="Arial Rounded MT Bold" panose="020F0704030504030204" pitchFamily="34" charset="0"/>
              </a:rPr>
              <a:t> Mobile App</a:t>
            </a: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484311" y="1990724"/>
            <a:ext cx="3307608" cy="3102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latin typeface="Arial Rounded MT Bold" panose="020F0704030504030204" pitchFamily="34" charset="0"/>
              </a:rPr>
              <a:t>Bsp.: 7a</a:t>
            </a:r>
          </a:p>
          <a:p>
            <a:endParaRPr lang="de-DE" dirty="0">
              <a:latin typeface="Arial Rounded MT Bold" panose="020F070403050403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391" y="1226915"/>
            <a:ext cx="3043780" cy="541116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92" y="294060"/>
            <a:ext cx="3564712" cy="6337267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5914663" y="4467828"/>
            <a:ext cx="393540" cy="3009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/>
          <p:cNvCxnSpPr>
            <a:stCxn id="8" idx="6"/>
          </p:cNvCxnSpPr>
          <p:nvPr/>
        </p:nvCxnSpPr>
        <p:spPr>
          <a:xfrm flipV="1">
            <a:off x="6308203" y="914400"/>
            <a:ext cx="2818544" cy="37038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41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312" y="0"/>
            <a:ext cx="5097464" cy="1752599"/>
          </a:xfrm>
        </p:spPr>
        <p:txBody>
          <a:bodyPr/>
          <a:lstStyle/>
          <a:p>
            <a:r>
              <a:rPr lang="de-DE" dirty="0" err="1">
                <a:latin typeface="Arial Rounded MT Bold" panose="020F0704030504030204" pitchFamily="34" charset="0"/>
              </a:rPr>
              <a:t>Untis</a:t>
            </a:r>
            <a:r>
              <a:rPr lang="de-DE" dirty="0">
                <a:latin typeface="Arial Rounded MT Bold" panose="020F0704030504030204" pitchFamily="34" charset="0"/>
              </a:rPr>
              <a:t> Mobile App</a:t>
            </a: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484310" y="1990724"/>
            <a:ext cx="6745289" cy="4086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latin typeface="Arial Rounded MT Bold" panose="020F0704030504030204" pitchFamily="34" charset="0"/>
              </a:rPr>
              <a:t>Bsp.: 7a</a:t>
            </a:r>
          </a:p>
          <a:p>
            <a:r>
              <a:rPr lang="de-DE" dirty="0">
                <a:latin typeface="Arial Rounded MT Bold" panose="020F0704030504030204" pitchFamily="34" charset="0"/>
              </a:rPr>
              <a:t>grün hinterlegt ist der reguläre Unterricht</a:t>
            </a:r>
          </a:p>
          <a:p>
            <a:r>
              <a:rPr lang="de-DE" dirty="0">
                <a:latin typeface="Arial Rounded MT Bold" panose="020F0704030504030204" pitchFamily="34" charset="0"/>
              </a:rPr>
              <a:t>violett ist der geänderte Unterricht</a:t>
            </a:r>
          </a:p>
          <a:p>
            <a:pPr lvl="1"/>
            <a:r>
              <a:rPr lang="de-DE" dirty="0">
                <a:latin typeface="Arial Rounded MT Bold" panose="020F0704030504030204" pitchFamily="34" charset="0"/>
              </a:rPr>
              <a:t>die 7a hat am Dienstag 3. Stunde die Frau Götz in Vertretung für Herrn Schemm und in der 4. Stunde die Frau Guggenberger</a:t>
            </a:r>
          </a:p>
          <a:p>
            <a:pPr marL="0" indent="0" algn="ctr">
              <a:buNone/>
            </a:pPr>
            <a:r>
              <a:rPr lang="de-DE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Die Zeiten für den Nachmittagsunterricht stimmen nicht! Aus technischen Gründen kann dies erst zum nächsten Schuljahr geändert werden.</a:t>
            </a:r>
          </a:p>
          <a:p>
            <a:endParaRPr lang="de-DE" dirty="0">
              <a:latin typeface="Arial Rounded MT Bold" panose="020F070403050403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8" y="111636"/>
            <a:ext cx="3676651" cy="6536269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8143331" y="5848711"/>
            <a:ext cx="534841" cy="4830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6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311" y="0"/>
            <a:ext cx="5030789" cy="1752599"/>
          </a:xfrm>
        </p:spPr>
        <p:txBody>
          <a:bodyPr/>
          <a:lstStyle/>
          <a:p>
            <a:r>
              <a:rPr lang="de-DE" dirty="0" err="1">
                <a:latin typeface="Arial Rounded MT Bold" panose="020F0704030504030204" pitchFamily="34" charset="0"/>
              </a:rPr>
              <a:t>Untis</a:t>
            </a:r>
            <a:r>
              <a:rPr lang="de-DE" dirty="0">
                <a:latin typeface="Arial Rounded MT Bold" panose="020F0704030504030204" pitchFamily="34" charset="0"/>
              </a:rPr>
              <a:t> Mobile App</a:t>
            </a: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484311" y="1990724"/>
            <a:ext cx="6641772" cy="4086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latin typeface="Arial Rounded MT Bold" panose="020F0704030504030204" pitchFamily="34" charset="0"/>
              </a:rPr>
              <a:t>Bsp.: 9bw</a:t>
            </a:r>
          </a:p>
          <a:p>
            <a:r>
              <a:rPr lang="de-DE" dirty="0">
                <a:latin typeface="Arial Rounded MT Bold" panose="020F0704030504030204" pitchFamily="34" charset="0"/>
              </a:rPr>
              <a:t>am Freitag entfällt die 6. Stunde (grau hinterlegt)</a:t>
            </a:r>
          </a:p>
          <a:p>
            <a:r>
              <a:rPr lang="de-DE" dirty="0">
                <a:latin typeface="Arial Rounded MT Bold" panose="020F0704030504030204" pitchFamily="34" charset="0"/>
              </a:rPr>
              <a:t>in der 4. Stunde hat die Klasse anstatt Mathe bei Herrn Neuendorf (Entfall: grau) das Fach Geschichte bei Herrn Seidel (Vertretung: violett)</a:t>
            </a:r>
          </a:p>
          <a:p>
            <a:endParaRPr lang="de-DE" dirty="0">
              <a:latin typeface="Arial Rounded MT Bold" panose="020F070403050403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069" y="94715"/>
            <a:ext cx="3700342" cy="657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8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311" y="0"/>
            <a:ext cx="4687889" cy="1752599"/>
          </a:xfrm>
        </p:spPr>
        <p:txBody>
          <a:bodyPr/>
          <a:lstStyle/>
          <a:p>
            <a:r>
              <a:rPr lang="de-DE" dirty="0" err="1">
                <a:latin typeface="Arial Rounded MT Bold" panose="020F0704030504030204" pitchFamily="34" charset="0"/>
              </a:rPr>
              <a:t>Untis</a:t>
            </a:r>
            <a:r>
              <a:rPr lang="de-DE" dirty="0">
                <a:latin typeface="Arial Rounded MT Bold" panose="020F0704030504030204" pitchFamily="34" charset="0"/>
              </a:rPr>
              <a:t> Mobile App</a:t>
            </a: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184882" y="1964845"/>
            <a:ext cx="4111738" cy="4086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latin typeface="Arial Rounded MT Bold" panose="020F0704030504030204" pitchFamily="34" charset="0"/>
              </a:rPr>
              <a:t>Bsp.: 10bw</a:t>
            </a:r>
          </a:p>
          <a:p>
            <a:r>
              <a:rPr lang="de-DE" dirty="0">
                <a:latin typeface="Arial Rounded MT Bold" panose="020F0704030504030204" pitchFamily="34" charset="0"/>
              </a:rPr>
              <a:t>durch Anwählen eines Unterrichts bekommt man zusätzliche Informationen</a:t>
            </a:r>
          </a:p>
          <a:p>
            <a:r>
              <a:rPr lang="de-DE" dirty="0">
                <a:latin typeface="Arial Rounded MT Bold" panose="020F0704030504030204" pitchFamily="34" charset="0"/>
              </a:rPr>
              <a:t>am Mittwoch 3/4 Stunde hat die Klasse (10bn,bs,bw) Chemie bei Ren in Raum 20</a:t>
            </a:r>
          </a:p>
          <a:p>
            <a:endParaRPr lang="de-DE" dirty="0">
              <a:latin typeface="Arial Rounded MT Bold" panose="020F07040305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" b="22569"/>
          <a:stretch/>
        </p:blipFill>
        <p:spPr>
          <a:xfrm>
            <a:off x="5116843" y="1246244"/>
            <a:ext cx="3732434" cy="513167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415" y="753952"/>
            <a:ext cx="3213060" cy="571210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847037" y="3976776"/>
            <a:ext cx="701076" cy="1142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10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311" y="0"/>
            <a:ext cx="4687889" cy="1752599"/>
          </a:xfrm>
        </p:spPr>
        <p:txBody>
          <a:bodyPr/>
          <a:lstStyle/>
          <a:p>
            <a:r>
              <a:rPr lang="de-DE" dirty="0" err="1">
                <a:latin typeface="Arial Rounded MT Bold" panose="020F0704030504030204" pitchFamily="34" charset="0"/>
              </a:rPr>
              <a:t>Untis</a:t>
            </a:r>
            <a:r>
              <a:rPr lang="de-DE" dirty="0">
                <a:latin typeface="Arial Rounded MT Bold" panose="020F0704030504030204" pitchFamily="34" charset="0"/>
              </a:rPr>
              <a:t> Mobile App</a:t>
            </a: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078550" y="1913086"/>
            <a:ext cx="4111738" cy="3273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Arial Rounded MT Bold" panose="020F0704030504030204" pitchFamily="34" charset="0"/>
              </a:rPr>
              <a:t>die Nachrichten bzw. Informationen zu einzelnen Tagen sind ebenfalls abrufbar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64"/>
          <a:stretch/>
        </p:blipFill>
        <p:spPr>
          <a:xfrm>
            <a:off x="4686340" y="1222487"/>
            <a:ext cx="3737484" cy="5165093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838249" y="1632743"/>
            <a:ext cx="448574" cy="3862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060" y="500332"/>
            <a:ext cx="3430617" cy="6098875"/>
          </a:xfrm>
          <a:prstGeom prst="rect">
            <a:avLst/>
          </a:prstGeom>
        </p:spPr>
      </p:pic>
      <p:cxnSp>
        <p:nvCxnSpPr>
          <p:cNvPr id="9" name="Gerade Verbindung mit Pfeil 8"/>
          <p:cNvCxnSpPr>
            <a:stCxn id="7" idx="7"/>
          </p:cNvCxnSpPr>
          <p:nvPr/>
        </p:nvCxnSpPr>
        <p:spPr>
          <a:xfrm flipV="1">
            <a:off x="7221131" y="1035851"/>
            <a:ext cx="1868742" cy="6534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88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 Rounded MT Bold" panose="020F0704030504030204" pitchFamily="34" charset="0"/>
              </a:rPr>
              <a:t>WebUntis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84311" y="1975449"/>
            <a:ext cx="7081719" cy="4485736"/>
          </a:xfrm>
        </p:spPr>
        <p:txBody>
          <a:bodyPr>
            <a:normAutofit fontScale="92500"/>
          </a:bodyPr>
          <a:lstStyle/>
          <a:p>
            <a:r>
              <a:rPr lang="de-DE" dirty="0">
                <a:latin typeface="Arial Rounded MT Bold" panose="020F0704030504030204" pitchFamily="34" charset="0"/>
              </a:rPr>
              <a:t>den tagesaktuellen Stundenplan findet man auch im Internet</a:t>
            </a:r>
          </a:p>
          <a:p>
            <a:r>
              <a:rPr lang="de-DE" dirty="0">
                <a:latin typeface="Arial Rounded MT Bold" panose="020F0704030504030204" pitchFamily="34" charset="0"/>
              </a:rPr>
              <a:t>falls die Installation der App nicht funktioniert</a:t>
            </a:r>
          </a:p>
          <a:p>
            <a:r>
              <a:rPr lang="de-DE" dirty="0">
                <a:latin typeface="Arial Rounded MT Bold" panose="020F0704030504030204" pitchFamily="34" charset="0"/>
              </a:rPr>
              <a:t>dazu den folgenden Link im Browser eingeben:</a:t>
            </a:r>
          </a:p>
          <a:p>
            <a:pPr marL="0" indent="0" algn="ctr">
              <a:buNone/>
            </a:pPr>
            <a:r>
              <a:rPr lang="de-DE" u="sng" dirty="0">
                <a:hlinkClick r:id="rId2"/>
              </a:rPr>
              <a:t>https://hepta.webuntis.com/WebUntis/login.do</a:t>
            </a:r>
            <a:endParaRPr lang="de-DE" u="sng" dirty="0"/>
          </a:p>
          <a:p>
            <a:r>
              <a:rPr lang="de-DE" dirty="0">
                <a:latin typeface="Arial Rounded MT Bold" panose="020F0704030504030204" pitchFamily="34" charset="0"/>
              </a:rPr>
              <a:t>der Link sollte als Shortcut oder Lesezeichen im Browser gespeichert werden</a:t>
            </a:r>
          </a:p>
          <a:p>
            <a:r>
              <a:rPr lang="de-DE" dirty="0">
                <a:latin typeface="Arial Rounded MT Bold" panose="020F0704030504030204" pitchFamily="34" charset="0"/>
              </a:rPr>
              <a:t>dann eingeben des Schulnamens: </a:t>
            </a:r>
            <a:r>
              <a:rPr lang="de-DE" dirty="0" err="1">
                <a:latin typeface="Arial Rounded MT Bold" panose="020F0704030504030204" pitchFamily="34" charset="0"/>
              </a:rPr>
              <a:t>vhg</a:t>
            </a:r>
            <a:r>
              <a:rPr lang="de-DE" dirty="0">
                <a:latin typeface="Arial Rounded MT Bold" panose="020F0704030504030204" pitchFamily="34" charset="0"/>
              </a:rPr>
              <a:t>-lindau</a:t>
            </a:r>
          </a:p>
          <a:p>
            <a:endParaRPr lang="de-DE" dirty="0">
              <a:latin typeface="Arial Rounded MT Bold" panose="020F07040305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077" y="1808670"/>
            <a:ext cx="3605170" cy="279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6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72928" y="290848"/>
            <a:ext cx="5938986" cy="1752599"/>
          </a:xfrm>
        </p:spPr>
        <p:txBody>
          <a:bodyPr/>
          <a:lstStyle/>
          <a:p>
            <a:r>
              <a:rPr lang="de-DE" dirty="0">
                <a:latin typeface="Arial Rounded MT Bold" panose="020F0704030504030204" pitchFamily="34" charset="0"/>
              </a:rPr>
              <a:t>WebUntis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16958" y="3443040"/>
            <a:ext cx="6549471" cy="2957759"/>
          </a:xfrm>
        </p:spPr>
        <p:txBody>
          <a:bodyPr>
            <a:normAutofit/>
          </a:bodyPr>
          <a:lstStyle/>
          <a:p>
            <a:r>
              <a:rPr lang="de-DE" dirty="0">
                <a:latin typeface="Arial Rounded MT Bold" panose="020F0704030504030204" pitchFamily="34" charset="0"/>
              </a:rPr>
              <a:t>Einloggen mit:</a:t>
            </a:r>
          </a:p>
          <a:p>
            <a:pPr lvl="1"/>
            <a:r>
              <a:rPr lang="de-DE" dirty="0">
                <a:latin typeface="Arial Rounded MT Bold" panose="020F0704030504030204" pitchFamily="34" charset="0"/>
              </a:rPr>
              <a:t>Benutzer: Schüler</a:t>
            </a:r>
          </a:p>
          <a:p>
            <a:pPr lvl="1"/>
            <a:r>
              <a:rPr lang="de-DE" dirty="0">
                <a:latin typeface="Arial Rounded MT Bold" panose="020F0704030504030204" pitchFamily="34" charset="0"/>
              </a:rPr>
              <a:t>Passwort: Heider</a:t>
            </a:r>
          </a:p>
          <a:p>
            <a:pPr marL="0" indent="0" algn="ctr">
              <a:buNone/>
            </a:pPr>
            <a:r>
              <a:rPr lang="de-DE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Bitte gehen Sie mit den Anmeldedaten vertraulich um und geben Sie diese nicht an Dritte weiter!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59" y="2160242"/>
            <a:ext cx="6835984" cy="116600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245" y="2145907"/>
            <a:ext cx="3789593" cy="96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5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312" y="81951"/>
            <a:ext cx="4140112" cy="1752599"/>
          </a:xfrm>
        </p:spPr>
        <p:txBody>
          <a:bodyPr/>
          <a:lstStyle/>
          <a:p>
            <a:r>
              <a:rPr lang="de-DE" dirty="0">
                <a:latin typeface="Arial Rounded MT Bold" panose="020F0704030504030204" pitchFamily="34" charset="0"/>
              </a:rPr>
              <a:t>WebUntis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2061" y="1335700"/>
            <a:ext cx="4955608" cy="3518140"/>
          </a:xfrm>
        </p:spPr>
        <p:txBody>
          <a:bodyPr>
            <a:noAutofit/>
          </a:bodyPr>
          <a:lstStyle/>
          <a:p>
            <a:r>
              <a:rPr lang="de-DE" dirty="0">
                <a:latin typeface="Arial Rounded MT Bold" panose="020F0704030504030204" pitchFamily="34" charset="0"/>
              </a:rPr>
              <a:t>unter Stundenplan findet man:</a:t>
            </a:r>
          </a:p>
          <a:p>
            <a:pPr lvl="1"/>
            <a:r>
              <a:rPr lang="de-DE" dirty="0">
                <a:latin typeface="Arial Rounded MT Bold" panose="020F0704030504030204" pitchFamily="34" charset="0"/>
              </a:rPr>
              <a:t>tagesaktuelle Klassenpläne</a:t>
            </a:r>
          </a:p>
          <a:p>
            <a:pPr lvl="1"/>
            <a:r>
              <a:rPr lang="de-DE" dirty="0">
                <a:latin typeface="Arial Rounded MT Bold" panose="020F0704030504030204" pitchFamily="34" charset="0"/>
              </a:rPr>
              <a:t>Sprechstundenliste</a:t>
            </a:r>
          </a:p>
          <a:p>
            <a:r>
              <a:rPr lang="de-DE" dirty="0">
                <a:latin typeface="Arial Rounded MT Bold" panose="020F0704030504030204" pitchFamily="34" charset="0"/>
              </a:rPr>
              <a:t>wählt man die „Klassen“ an, kommt man zur Übersicht</a:t>
            </a:r>
          </a:p>
          <a:p>
            <a:pPr lvl="1"/>
            <a:r>
              <a:rPr lang="de-DE" dirty="0">
                <a:latin typeface="Arial Rounded MT Bold" panose="020F0704030504030204" pitchFamily="34" charset="0"/>
              </a:rPr>
              <a:t>dann die entsprechende Klasse und die gewünschte Woche auswählen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014" y="572040"/>
            <a:ext cx="2933700" cy="119062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386" y="1970956"/>
            <a:ext cx="4751399" cy="1711354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7582259" y="1104182"/>
            <a:ext cx="1035170" cy="5980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6754483" y="2424023"/>
            <a:ext cx="638354" cy="5447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Ellipse 10"/>
          <p:cNvSpPr/>
          <p:nvPr/>
        </p:nvSpPr>
        <p:spPr>
          <a:xfrm>
            <a:off x="8706928" y="2424023"/>
            <a:ext cx="1075786" cy="5779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414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311" y="146649"/>
            <a:ext cx="3362745" cy="1752599"/>
          </a:xfrm>
        </p:spPr>
        <p:txBody>
          <a:bodyPr/>
          <a:lstStyle/>
          <a:p>
            <a:r>
              <a:rPr lang="de-DE" dirty="0">
                <a:latin typeface="Arial Rounded MT Bold" panose="020F0704030504030204" pitchFamily="34" charset="0"/>
              </a:rPr>
              <a:t>WebUntis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66847" y="1450674"/>
            <a:ext cx="3500978" cy="47517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>
                <a:latin typeface="Arial Rounded MT Bold" panose="020F0704030504030204" pitchFamily="34" charset="0"/>
              </a:rPr>
              <a:t>Bsp. 7a</a:t>
            </a:r>
          </a:p>
          <a:p>
            <a:r>
              <a:rPr lang="de-DE" dirty="0">
                <a:latin typeface="Arial Rounded MT Bold" panose="020F0704030504030204" pitchFamily="34" charset="0"/>
              </a:rPr>
              <a:t>die Lateiner der 7a haben am Montag eine Raumänderung (violett)</a:t>
            </a:r>
          </a:p>
          <a:p>
            <a:r>
              <a:rPr lang="de-DE" dirty="0">
                <a:latin typeface="Arial Rounded MT Bold" panose="020F0704030504030204" pitchFamily="34" charset="0"/>
              </a:rPr>
              <a:t>am Dienstag in der 3. Stunde Vertretung (violett) bei Fr. Götz und in der 4. bei Fr. Guggenberger</a:t>
            </a:r>
          </a:p>
          <a:p>
            <a:r>
              <a:rPr lang="de-DE" dirty="0">
                <a:latin typeface="Arial Rounded MT Bold" panose="020F0704030504030204" pitchFamily="34" charset="0"/>
              </a:rPr>
              <a:t>ansonsten ist regulärer Unterricht (grün)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100" y="300847"/>
            <a:ext cx="7000875" cy="560070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840083" y="1535502"/>
            <a:ext cx="1639019" cy="12249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8778815" y="2679940"/>
            <a:ext cx="3413185" cy="12249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49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>
                <a:latin typeface="Arial Rounded MT Bold" panose="020F0704030504030204" pitchFamily="34" charset="0"/>
              </a:rPr>
              <a:t>Untis</a:t>
            </a:r>
            <a:endParaRPr lang="de-DE" sz="5400" dirty="0">
              <a:latin typeface="Arial Rounded MT Bold" panose="020F07040305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84310" y="1899248"/>
            <a:ext cx="10018713" cy="3124201"/>
          </a:xfrm>
        </p:spPr>
        <p:txBody>
          <a:bodyPr>
            <a:normAutofit/>
          </a:bodyPr>
          <a:lstStyle/>
          <a:p>
            <a:r>
              <a:rPr lang="de-DE" dirty="0" err="1">
                <a:latin typeface="Arial Rounded MT Bold" panose="020F0704030504030204" pitchFamily="34" charset="0"/>
              </a:rPr>
              <a:t>Untis</a:t>
            </a:r>
            <a:r>
              <a:rPr lang="de-DE" dirty="0">
                <a:latin typeface="Arial Rounded MT Bold" panose="020F0704030504030204" pitchFamily="34" charset="0"/>
              </a:rPr>
              <a:t> ist ein Programm um Stundenpläne zu erstellen</a:t>
            </a:r>
          </a:p>
          <a:p>
            <a:r>
              <a:rPr lang="de-DE" dirty="0">
                <a:latin typeface="Arial Rounded MT Bold" panose="020F0704030504030204" pitchFamily="34" charset="0"/>
              </a:rPr>
              <a:t>und den Vertretungsplan</a:t>
            </a:r>
          </a:p>
          <a:p>
            <a:r>
              <a:rPr lang="de-DE" dirty="0">
                <a:latin typeface="Arial Rounded MT Bold" panose="020F0704030504030204" pitchFamily="34" charset="0"/>
              </a:rPr>
              <a:t>dazu gibt es eine spezielle Internetseite und eine App</a:t>
            </a:r>
          </a:p>
        </p:txBody>
      </p:sp>
    </p:spTree>
    <p:extLst>
      <p:ext uri="{BB962C8B-B14F-4D97-AF65-F5344CB8AC3E}">
        <p14:creationId xmlns:p14="http://schemas.microsoft.com/office/powerpoint/2010/main" val="300328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30960" y="69011"/>
            <a:ext cx="3362745" cy="1424795"/>
          </a:xfrm>
        </p:spPr>
        <p:txBody>
          <a:bodyPr/>
          <a:lstStyle/>
          <a:p>
            <a:r>
              <a:rPr lang="de-DE" dirty="0">
                <a:latin typeface="Arial Rounded MT Bold" panose="020F0704030504030204" pitchFamily="34" charset="0"/>
              </a:rPr>
              <a:t>WebUntis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56423" y="1052422"/>
            <a:ext cx="5218625" cy="53850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>
                <a:latin typeface="Arial Rounded MT Bold" panose="020F0704030504030204" pitchFamily="34" charset="0"/>
              </a:rPr>
              <a:t>Bsp. 10cs</a:t>
            </a:r>
          </a:p>
          <a:p>
            <a:r>
              <a:rPr lang="de-DE" dirty="0">
                <a:latin typeface="Arial Rounded MT Bold" panose="020F0704030504030204" pitchFamily="34" charset="0"/>
              </a:rPr>
              <a:t>die Stunden 1-4 sind regulär</a:t>
            </a:r>
          </a:p>
          <a:p>
            <a:r>
              <a:rPr lang="de-DE" dirty="0">
                <a:latin typeface="Arial Rounded MT Bold" panose="020F0704030504030204" pitchFamily="34" charset="0"/>
              </a:rPr>
              <a:t>die 5/6 Stunde haben die Schüler des Sozialwissenschaftlichen Zweiges „eigenverantwortliches Arbeiten“ (violett und Lehrerkürzel grau)</a:t>
            </a:r>
          </a:p>
          <a:p>
            <a:r>
              <a:rPr lang="de-DE" dirty="0">
                <a:latin typeface="Arial Rounded MT Bold" panose="020F0704030504030204" pitchFamily="34" charset="0"/>
              </a:rPr>
              <a:t>Stunden die entfallen werden gar nicht angezeigt</a:t>
            </a:r>
          </a:p>
          <a:p>
            <a:r>
              <a:rPr lang="de-DE" dirty="0">
                <a:latin typeface="Arial Rounded MT Bold" panose="020F0704030504030204" pitchFamily="34" charset="0"/>
              </a:rPr>
              <a:t>durch anwählen des Infobuttons bekommt man zusätzliche Informationen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467" y="69011"/>
            <a:ext cx="3900937" cy="497249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467" y="5184475"/>
            <a:ext cx="4545852" cy="1494527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6942467" y="3249683"/>
            <a:ext cx="4168356" cy="1863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10386204" y="3441940"/>
            <a:ext cx="586596" cy="4140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58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5128" y="1247775"/>
            <a:ext cx="10018713" cy="1329446"/>
          </a:xfrm>
        </p:spPr>
        <p:txBody>
          <a:bodyPr/>
          <a:lstStyle/>
          <a:p>
            <a:r>
              <a:rPr lang="de-DE" dirty="0">
                <a:latin typeface="Arial Rounded MT Bold" panose="020F0704030504030204" pitchFamily="34" charset="0"/>
              </a:rPr>
              <a:t>UntisMobile App und WebUntis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943" y="123825"/>
            <a:ext cx="8941341" cy="1123950"/>
          </a:xfrm>
          <a:prstGeom prst="rect">
            <a:avLst/>
          </a:prstGeom>
        </p:spPr>
      </p:pic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124201"/>
          </a:xfrm>
        </p:spPr>
        <p:txBody>
          <a:bodyPr>
            <a:normAutofit/>
          </a:bodyPr>
          <a:lstStyle/>
          <a:p>
            <a:r>
              <a:rPr lang="de-DE" dirty="0">
                <a:latin typeface="Arial Rounded MT Bold" panose="020F0704030504030204" pitchFamily="34" charset="0"/>
              </a:rPr>
              <a:t>diese Anleitung ist auf der Homepage des VHG zu finden</a:t>
            </a:r>
          </a:p>
          <a:p>
            <a:pPr lvl="1"/>
            <a:r>
              <a:rPr lang="de-DE" dirty="0">
                <a:latin typeface="Arial Rounded MT Bold" panose="020F0704030504030204" pitchFamily="34" charset="0"/>
              </a:rPr>
              <a:t>als </a:t>
            </a:r>
            <a:r>
              <a:rPr lang="de-DE" dirty="0" err="1">
                <a:latin typeface="Arial Rounded MT Bold" panose="020F0704030504030204" pitchFamily="34" charset="0"/>
              </a:rPr>
              <a:t>pdf</a:t>
            </a:r>
            <a:r>
              <a:rPr lang="de-DE" dirty="0">
                <a:latin typeface="Arial Rounded MT Bold" panose="020F0704030504030204" pitchFamily="34" charset="0"/>
              </a:rPr>
              <a:t>-Dokument</a:t>
            </a:r>
          </a:p>
          <a:p>
            <a:pPr lvl="1"/>
            <a:r>
              <a:rPr lang="de-DE" dirty="0">
                <a:latin typeface="Arial Rounded MT Bold" panose="020F0704030504030204" pitchFamily="34" charset="0"/>
              </a:rPr>
              <a:t>oder als Kurzversion in einer </a:t>
            </a:r>
            <a:r>
              <a:rPr lang="de-DE" dirty="0" err="1">
                <a:latin typeface="Arial Rounded MT Bold" panose="020F0704030504030204" pitchFamily="34" charset="0"/>
              </a:rPr>
              <a:t>docx</a:t>
            </a:r>
            <a:r>
              <a:rPr lang="de-DE" dirty="0">
                <a:latin typeface="Arial Rounded MT Bold" panose="020F0704030504030204" pitchFamily="34" charset="0"/>
              </a:rPr>
              <a:t>-Datei</a:t>
            </a:r>
          </a:p>
        </p:txBody>
      </p:sp>
    </p:spTree>
    <p:extLst>
      <p:ext uri="{BB962C8B-B14F-4D97-AF65-F5344CB8AC3E}">
        <p14:creationId xmlns:p14="http://schemas.microsoft.com/office/powerpoint/2010/main" val="142652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 Rounded MT Bold" panose="020F0704030504030204" pitchFamily="34" charset="0"/>
              </a:rPr>
              <a:t>Was ändert sich?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84311" y="2162174"/>
            <a:ext cx="10018713" cy="3124201"/>
          </a:xfrm>
        </p:spPr>
        <p:txBody>
          <a:bodyPr/>
          <a:lstStyle/>
          <a:p>
            <a:r>
              <a:rPr lang="de-DE" dirty="0">
                <a:latin typeface="Arial Rounded MT Bold" panose="020F0704030504030204" pitchFamily="34" charset="0"/>
              </a:rPr>
              <a:t>Vertretungs- und Stundenplan weiterhin auf der VHG-Homepage</a:t>
            </a:r>
          </a:p>
          <a:p>
            <a:r>
              <a:rPr lang="de-DE" dirty="0">
                <a:latin typeface="Arial Rounded MT Bold" panose="020F0704030504030204" pitchFamily="34" charset="0"/>
              </a:rPr>
              <a:t>WebUntis (Internet) und UntisMobile App (Smartphone/ Tablet) bieten einen tagesaktuellen Plan</a:t>
            </a:r>
          </a:p>
          <a:p>
            <a:pPr lvl="1"/>
            <a:r>
              <a:rPr lang="de-DE" dirty="0">
                <a:latin typeface="Arial Rounded MT Bold" panose="020F0704030504030204" pitchFamily="34" charset="0"/>
              </a:rPr>
              <a:t>tagesaktuell: Vertretungen, Änderungen und </a:t>
            </a:r>
            <a:r>
              <a:rPr lang="de-DE" dirty="0" err="1">
                <a:latin typeface="Arial Rounded MT Bold" panose="020F0704030504030204" pitchFamily="34" charset="0"/>
              </a:rPr>
              <a:t>Entfälle</a:t>
            </a:r>
            <a:r>
              <a:rPr lang="de-DE" dirty="0">
                <a:latin typeface="Arial Rounded MT Bold" panose="020F0704030504030204" pitchFamily="34" charset="0"/>
              </a:rPr>
              <a:t> sind eingearbeitet</a:t>
            </a:r>
          </a:p>
          <a:p>
            <a:pPr lvl="1"/>
            <a:r>
              <a:rPr lang="de-DE" dirty="0">
                <a:latin typeface="Arial Rounded MT Bold" panose="020F0704030504030204" pitchFamily="34" charset="0"/>
              </a:rPr>
              <a:t>der aktuelle Plan kann auf dem Smartphone/ Tablet per App angezeigt werden</a:t>
            </a:r>
          </a:p>
        </p:txBody>
      </p:sp>
    </p:spTree>
    <p:extLst>
      <p:ext uri="{BB962C8B-B14F-4D97-AF65-F5344CB8AC3E}">
        <p14:creationId xmlns:p14="http://schemas.microsoft.com/office/powerpoint/2010/main" val="208186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 Rounded MT Bold" panose="020F0704030504030204" pitchFamily="34" charset="0"/>
              </a:rPr>
              <a:t>UntisMobile App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84310" y="1897812"/>
            <a:ext cx="10018713" cy="4390845"/>
          </a:xfrm>
        </p:spPr>
        <p:txBody>
          <a:bodyPr>
            <a:normAutofit/>
          </a:bodyPr>
          <a:lstStyle/>
          <a:p>
            <a:r>
              <a:rPr lang="de-DE" dirty="0">
                <a:latin typeface="Arial Rounded MT Bold" panose="020F0704030504030204" pitchFamily="34" charset="0"/>
              </a:rPr>
              <a:t>herunterladen der App über den jeweiligen App-Store</a:t>
            </a:r>
          </a:p>
          <a:p>
            <a:pPr lvl="1"/>
            <a:r>
              <a:rPr lang="de-DE" dirty="0">
                <a:latin typeface="Arial Rounded MT Bold" panose="020F0704030504030204" pitchFamily="34" charset="0"/>
              </a:rPr>
              <a:t>iOS (Apple): App Store</a:t>
            </a:r>
          </a:p>
          <a:p>
            <a:pPr lvl="1"/>
            <a:r>
              <a:rPr lang="de-DE" dirty="0">
                <a:latin typeface="Arial Rounded MT Bold" panose="020F0704030504030204" pitchFamily="34" charset="0"/>
              </a:rPr>
              <a:t>Android (Samsung): Play-Store</a:t>
            </a:r>
          </a:p>
          <a:p>
            <a:pPr lvl="1"/>
            <a:r>
              <a:rPr lang="de-DE" dirty="0">
                <a:latin typeface="Arial Rounded MT Bold" panose="020F0704030504030204" pitchFamily="34" charset="0"/>
              </a:rPr>
              <a:t>Windows Phone: Windows Phone Store</a:t>
            </a:r>
          </a:p>
          <a:p>
            <a:r>
              <a:rPr lang="de-DE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Achtung die App benötigt mindestens </a:t>
            </a:r>
          </a:p>
          <a:p>
            <a:pPr lvl="1"/>
            <a:r>
              <a:rPr lang="de-DE" sz="17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Android-Version 4.1 oder höher</a:t>
            </a:r>
            <a:endParaRPr lang="de-DE" sz="15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lvl="1"/>
            <a:r>
              <a:rPr lang="de-DE" sz="17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iOS 6.0 oder neuer</a:t>
            </a:r>
          </a:p>
          <a:p>
            <a:pPr lvl="1"/>
            <a:endParaRPr lang="de-DE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87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 Rounded MT Bold" panose="020F0704030504030204" pitchFamily="34" charset="0"/>
              </a:rPr>
              <a:t>UntisMobile App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34476" y="1854679"/>
            <a:ext cx="10018713" cy="4589253"/>
          </a:xfrm>
        </p:spPr>
        <p:txBody>
          <a:bodyPr>
            <a:normAutofit/>
          </a:bodyPr>
          <a:lstStyle/>
          <a:p>
            <a:r>
              <a:rPr lang="de-DE" dirty="0">
                <a:latin typeface="Arial Rounded MT Bold" panose="020F0704030504030204" pitchFamily="34" charset="0"/>
              </a:rPr>
              <a:t>um zuverlässige Stundenplaninformationen zu bekommen </a:t>
            </a:r>
          </a:p>
          <a:p>
            <a:pPr lvl="1"/>
            <a:r>
              <a:rPr lang="de-DE" dirty="0">
                <a:latin typeface="Arial Rounded MT Bold" panose="020F0704030504030204" pitchFamily="34" charset="0"/>
              </a:rPr>
              <a:t>muss der Empfang mobiler Daten möglich sein</a:t>
            </a:r>
          </a:p>
          <a:p>
            <a:pPr lvl="1"/>
            <a:r>
              <a:rPr lang="de-DE" dirty="0">
                <a:latin typeface="Arial Rounded MT Bold" panose="020F0704030504030204" pitchFamily="34" charset="0"/>
              </a:rPr>
              <a:t>oder das Smartphone/ Tablet ist im W-LAN eingeloggt</a:t>
            </a:r>
          </a:p>
          <a:p>
            <a:r>
              <a:rPr lang="de-DE" dirty="0">
                <a:latin typeface="Arial Rounded MT Bold" panose="020F0704030504030204" pitchFamily="34" charset="0"/>
              </a:rPr>
              <a:t>Vorteile:</a:t>
            </a:r>
          </a:p>
          <a:p>
            <a:pPr lvl="1"/>
            <a:r>
              <a:rPr lang="de-DE" dirty="0">
                <a:latin typeface="Arial Rounded MT Bold" panose="020F0704030504030204" pitchFamily="34" charset="0"/>
              </a:rPr>
              <a:t>einfach, schnell, tagesaktuell, vorausschauend </a:t>
            </a:r>
            <a:r>
              <a:rPr lang="de-DE">
                <a:latin typeface="Arial Rounded MT Bold" panose="020F0704030504030204" pitchFamily="34" charset="0"/>
              </a:rPr>
              <a:t>(Achtung !)</a:t>
            </a:r>
            <a:endParaRPr lang="de-DE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de-DE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Das Benutzen der App schließt nicht die Erlaubnis ein, sein Smartphone in der Schule zu benutzen! </a:t>
            </a:r>
          </a:p>
          <a:p>
            <a:pPr marL="0" indent="0" algn="ctr">
              <a:buNone/>
            </a:pPr>
            <a:r>
              <a:rPr lang="de-DE" sz="19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BayEUG Art. 56 (5) Rechte und Pflichten</a:t>
            </a:r>
          </a:p>
          <a:p>
            <a:r>
              <a:rPr lang="de-DE" dirty="0">
                <a:latin typeface="Arial Rounded MT Bold" panose="020F0704030504030204" pitchFamily="34" charset="0"/>
              </a:rPr>
              <a:t>Vertretungsplaninformationen müssen weiterhin vom Schülerbildschirm abgelesen werden</a:t>
            </a:r>
          </a:p>
        </p:txBody>
      </p:sp>
    </p:spTree>
    <p:extLst>
      <p:ext uri="{BB962C8B-B14F-4D97-AF65-F5344CB8AC3E}">
        <p14:creationId xmlns:p14="http://schemas.microsoft.com/office/powerpoint/2010/main" val="282359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312" y="149844"/>
            <a:ext cx="5891274" cy="1752599"/>
          </a:xfrm>
        </p:spPr>
        <p:txBody>
          <a:bodyPr/>
          <a:lstStyle/>
          <a:p>
            <a:r>
              <a:rPr lang="de-DE" dirty="0" err="1">
                <a:latin typeface="Arial Rounded MT Bold" panose="020F0704030504030204" pitchFamily="34" charset="0"/>
              </a:rPr>
              <a:t>Untis</a:t>
            </a:r>
            <a:r>
              <a:rPr lang="de-DE" dirty="0">
                <a:latin typeface="Arial Rounded MT Bold" panose="020F0704030504030204" pitchFamily="34" charset="0"/>
              </a:rPr>
              <a:t> Mobile App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38" y="1440611"/>
            <a:ext cx="2787500" cy="4955557"/>
          </a:xfrm>
        </p:spPr>
      </p:pic>
      <p:sp>
        <p:nvSpPr>
          <p:cNvPr id="9" name="Inhaltsplatzhalter 2"/>
          <p:cNvSpPr txBox="1">
            <a:spLocks/>
          </p:cNvSpPr>
          <p:nvPr/>
        </p:nvSpPr>
        <p:spPr>
          <a:xfrm>
            <a:off x="1467060" y="1706591"/>
            <a:ext cx="3001426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Arial Rounded MT Bold" panose="020F0704030504030204" pitchFamily="34" charset="0"/>
              </a:rPr>
              <a:t>im jeweiligen App Store den Suchbegriff „</a:t>
            </a:r>
            <a:r>
              <a:rPr lang="de-DE" dirty="0" err="1">
                <a:latin typeface="Arial Rounded MT Bold" panose="020F0704030504030204" pitchFamily="34" charset="0"/>
              </a:rPr>
              <a:t>untis</a:t>
            </a:r>
            <a:r>
              <a:rPr lang="de-DE" dirty="0">
                <a:latin typeface="Arial Rounded MT Bold" panose="020F0704030504030204" pitchFamily="34" charset="0"/>
              </a:rPr>
              <a:t> mobile“ eingeben</a:t>
            </a:r>
          </a:p>
          <a:p>
            <a:r>
              <a:rPr lang="de-DE" dirty="0" err="1">
                <a:latin typeface="Arial Rounded MT Bold" panose="020F0704030504030204" pitchFamily="34" charset="0"/>
              </a:rPr>
              <a:t>Untis</a:t>
            </a:r>
            <a:r>
              <a:rPr lang="de-DE" dirty="0">
                <a:latin typeface="Arial Rounded MT Bold" panose="020F0704030504030204" pitchFamily="34" charset="0"/>
              </a:rPr>
              <a:t> Mobile auswählen und installieren</a:t>
            </a:r>
          </a:p>
          <a:p>
            <a:r>
              <a:rPr lang="de-DE" dirty="0">
                <a:latin typeface="Arial Rounded MT Bold" panose="020F0704030504030204" pitchFamily="34" charset="0"/>
              </a:rPr>
              <a:t>die kostenpflichtige Premiumversion ist nicht notwendig</a:t>
            </a:r>
          </a:p>
        </p:txBody>
      </p:sp>
      <p:sp>
        <p:nvSpPr>
          <p:cNvPr id="8" name="Ellipse 7"/>
          <p:cNvSpPr/>
          <p:nvPr/>
        </p:nvSpPr>
        <p:spPr>
          <a:xfrm>
            <a:off x="4520242" y="2044460"/>
            <a:ext cx="1252582" cy="4744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068" y="1466490"/>
            <a:ext cx="3484953" cy="5098212"/>
          </a:xfrm>
          <a:prstGeom prst="rect">
            <a:avLst/>
          </a:prstGeom>
        </p:spPr>
      </p:pic>
      <p:cxnSp>
        <p:nvCxnSpPr>
          <p:cNvPr id="14" name="Gerade Verbindung mit Pfeil 13"/>
          <p:cNvCxnSpPr/>
          <p:nvPr/>
        </p:nvCxnSpPr>
        <p:spPr>
          <a:xfrm>
            <a:off x="5784589" y="2281686"/>
            <a:ext cx="4490075" cy="19740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40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5908527" cy="1752599"/>
          </a:xfrm>
        </p:spPr>
        <p:txBody>
          <a:bodyPr/>
          <a:lstStyle/>
          <a:p>
            <a:r>
              <a:rPr lang="de-DE" dirty="0" err="1">
                <a:latin typeface="Arial Rounded MT Bold" panose="020F0704030504030204" pitchFamily="34" charset="0"/>
              </a:rPr>
              <a:t>Untis</a:t>
            </a:r>
            <a:r>
              <a:rPr lang="de-DE" dirty="0">
                <a:latin typeface="Arial Rounded MT Bold" panose="020F0704030504030204" pitchFamily="34" charset="0"/>
              </a:rPr>
              <a:t> Mobile App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84311" y="1996296"/>
            <a:ext cx="5132150" cy="3124201"/>
          </a:xfrm>
        </p:spPr>
        <p:txBody>
          <a:bodyPr/>
          <a:lstStyle/>
          <a:p>
            <a:r>
              <a:rPr lang="de-DE" dirty="0">
                <a:latin typeface="Arial Rounded MT Bold" panose="020F0704030504030204" pitchFamily="34" charset="0"/>
              </a:rPr>
              <a:t>nach erfolgreicher Installation kann die App eingerichtet werden</a:t>
            </a:r>
          </a:p>
          <a:p>
            <a:r>
              <a:rPr lang="de-DE" dirty="0">
                <a:latin typeface="Arial Rounded MT Bold" panose="020F0704030504030204" pitchFamily="34" charset="0"/>
              </a:rPr>
              <a:t>dazu muss die App geöffnet werden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838" y="453246"/>
            <a:ext cx="3362325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1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de-DE" dirty="0" err="1">
                <a:latin typeface="Arial Rounded MT Bold" panose="020F0704030504030204" pitchFamily="34" charset="0"/>
              </a:rPr>
              <a:t>Untis</a:t>
            </a:r>
            <a:r>
              <a:rPr lang="de-DE" dirty="0">
                <a:latin typeface="Arial Rounded MT Bold" panose="020F0704030504030204" pitchFamily="34" charset="0"/>
              </a:rPr>
              <a:t> Mobile App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615" y="1245657"/>
            <a:ext cx="3117910" cy="5542953"/>
          </a:xfrm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1484311" y="1990724"/>
            <a:ext cx="3941704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Arial Rounded MT Bold" panose="020F0704030504030204" pitchFamily="34" charset="0"/>
              </a:rPr>
              <a:t>der Schulname lautet: </a:t>
            </a:r>
            <a:r>
              <a:rPr lang="de-DE" dirty="0" err="1">
                <a:latin typeface="Arial Rounded MT Bold" panose="020F0704030504030204" pitchFamily="34" charset="0"/>
              </a:rPr>
              <a:t>vhg</a:t>
            </a:r>
            <a:r>
              <a:rPr lang="de-DE" dirty="0">
                <a:latin typeface="Arial Rounded MT Bold" panose="020F0704030504030204" pitchFamily="34" charset="0"/>
              </a:rPr>
              <a:t>-lindau</a:t>
            </a:r>
          </a:p>
          <a:p>
            <a:r>
              <a:rPr lang="de-DE" dirty="0">
                <a:latin typeface="Arial Rounded MT Bold" panose="020F0704030504030204" pitchFamily="34" charset="0"/>
              </a:rPr>
              <a:t>dann das VHG auswählen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494" y="1208528"/>
            <a:ext cx="3108822" cy="552679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8824108" y="3971925"/>
            <a:ext cx="2148692" cy="6456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03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de-DE" dirty="0" err="1">
                <a:latin typeface="Arial Rounded MT Bold" panose="020F0704030504030204" pitchFamily="34" charset="0"/>
              </a:rPr>
              <a:t>Untis</a:t>
            </a:r>
            <a:r>
              <a:rPr lang="de-DE" dirty="0">
                <a:latin typeface="Arial Rounded MT Bold" panose="020F0704030504030204" pitchFamily="34" charset="0"/>
              </a:rPr>
              <a:t> Mobile App</a:t>
            </a: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484311" y="1248478"/>
            <a:ext cx="3941704" cy="4928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Arial Rounded MT Bold" panose="020F0704030504030204" pitchFamily="34" charset="0"/>
              </a:rPr>
              <a:t>jetzt müssen Benutzer und Passwort eingegeben werden</a:t>
            </a:r>
          </a:p>
          <a:p>
            <a:pPr lvl="1"/>
            <a:r>
              <a:rPr lang="de-DE" dirty="0">
                <a:latin typeface="Arial Rounded MT Bold" panose="020F0704030504030204" pitchFamily="34" charset="0"/>
              </a:rPr>
              <a:t>Benutzer: Schüler</a:t>
            </a:r>
          </a:p>
          <a:p>
            <a:pPr lvl="1"/>
            <a:r>
              <a:rPr lang="de-DE" dirty="0">
                <a:latin typeface="Arial Rounded MT Bold" panose="020F0704030504030204" pitchFamily="34" charset="0"/>
              </a:rPr>
              <a:t>Passwort: Heider</a:t>
            </a:r>
          </a:p>
          <a:p>
            <a:r>
              <a:rPr lang="de-DE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Bitte gehen Sie mit den Anmeldedaten vertraulich um und geben Sie diese nicht an Dritte weiter!</a:t>
            </a:r>
          </a:p>
          <a:p>
            <a:r>
              <a:rPr lang="de-DE" dirty="0">
                <a:latin typeface="Arial Rounded MT Bold" panose="020F0704030504030204" pitchFamily="34" charset="0"/>
              </a:rPr>
              <a:t>der Hinweis auf die Premiumversion kann mit Hilfe des roten X übergangen werden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15" y="1248478"/>
            <a:ext cx="3058915" cy="543807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939" y="1248478"/>
            <a:ext cx="3009935" cy="535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9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682</Words>
  <Application>Microsoft Office PowerPoint</Application>
  <PresentationFormat>Breitbild</PresentationFormat>
  <Paragraphs>98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Arial Rounded MT Bold</vt:lpstr>
      <vt:lpstr>Calibri</vt:lpstr>
      <vt:lpstr>Corbel</vt:lpstr>
      <vt:lpstr>Parallax</vt:lpstr>
      <vt:lpstr>UntisMobile App + WebUntis</vt:lpstr>
      <vt:lpstr>Untis</vt:lpstr>
      <vt:lpstr>Was ändert sich?</vt:lpstr>
      <vt:lpstr>UntisMobile App</vt:lpstr>
      <vt:lpstr>UntisMobile App</vt:lpstr>
      <vt:lpstr>Untis Mobile App</vt:lpstr>
      <vt:lpstr>Untis Mobile App</vt:lpstr>
      <vt:lpstr>Untis Mobile App</vt:lpstr>
      <vt:lpstr>Untis Mobile App</vt:lpstr>
      <vt:lpstr>Untis Mobile App</vt:lpstr>
      <vt:lpstr>Untis Mobile App</vt:lpstr>
      <vt:lpstr>Untis Mobile App</vt:lpstr>
      <vt:lpstr>Untis Mobile App</vt:lpstr>
      <vt:lpstr>Untis Mobile App</vt:lpstr>
      <vt:lpstr>Untis Mobile App</vt:lpstr>
      <vt:lpstr>WebUntis</vt:lpstr>
      <vt:lpstr>WebUntis</vt:lpstr>
      <vt:lpstr>WebUntis</vt:lpstr>
      <vt:lpstr>WebUntis</vt:lpstr>
      <vt:lpstr>WebUntis</vt:lpstr>
      <vt:lpstr>UntisMobile App und WebUntis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WebUntis + Untis App</dc:title>
  <dc:creator>Demian Rendenbach</dc:creator>
  <cp:lastModifiedBy>Demian Rendenbach</cp:lastModifiedBy>
  <cp:revision>42</cp:revision>
  <dcterms:created xsi:type="dcterms:W3CDTF">2016-10-24T05:37:11Z</dcterms:created>
  <dcterms:modified xsi:type="dcterms:W3CDTF">2016-11-23T18:31:52Z</dcterms:modified>
  <cp:contentStatus/>
</cp:coreProperties>
</file>